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93" r:id="rId2"/>
    <p:sldId id="394" r:id="rId3"/>
    <p:sldId id="395" r:id="rId4"/>
    <p:sldId id="396" r:id="rId5"/>
    <p:sldId id="398" r:id="rId6"/>
    <p:sldId id="397" r:id="rId7"/>
    <p:sldId id="392" r:id="rId8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Rg st="1" end="14"/>
    <p:penClr>
      <a:srgbClr val="339966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C27B"/>
    <a:srgbClr val="E1FFF0"/>
    <a:srgbClr val="FFFFBD"/>
    <a:srgbClr val="006633"/>
    <a:srgbClr val="89FFC4"/>
    <a:srgbClr val="46AC59"/>
    <a:srgbClr val="FFFFE1"/>
    <a:srgbClr val="BA22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28" autoAdjust="0"/>
  </p:normalViewPr>
  <p:slideViewPr>
    <p:cSldViewPr>
      <p:cViewPr varScale="1">
        <p:scale>
          <a:sx n="87" d="100"/>
          <a:sy n="87" d="100"/>
        </p:scale>
        <p:origin x="-1470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2DC5A58-0F91-4E5B-89A9-6F6B964FD38E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8AFF88-DD4B-4D05-B1FF-117D375D9F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6105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40870-BEF2-4F03-BF19-BFEBFEFAED6D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943BC-C5B0-432C-8582-257627869F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90AF6-0110-41CD-B2A2-57B468D8CB61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1C6DC-1F46-4AE6-9F17-717EA0DB85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26652-D765-4D3B-853E-3FCE71F42B2C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D0E6A-A211-47CF-BEAA-BF68FEE86A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C8DE4-6B05-43D5-ABAD-182AF1A91DC7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38B19-B8F4-4EF5-A96E-A226721992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866F-55A8-449E-AEFB-894297F45C14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C7F1F-292A-43D5-A720-99C26A74EA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0801F-4B87-4759-AE5B-994CD1276A8A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7F4DD-E87F-462D-A16C-74E2A540ED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D2ED1-A97C-420A-B96F-EE4F1A2547B4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ADE71-56B3-433F-BD39-0DF120EBC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F2DE6-82F1-44D1-813A-3386BBBDD648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F47C6-BDF5-4C0E-AE74-B3822B2F7C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F6941-0CE9-4D9F-A275-C85D0DEF2B21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8746A-C9DB-4C8D-83E5-80C7FBDD1F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0319F-802F-4F75-84A8-866D1264EB4B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A91E6-7A4F-4517-B22F-B7FB682608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2F253-EF83-4F21-BD9F-FDD737018D8B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3797F-0CC9-4F77-B592-54850D9FAD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13B044F-4844-4DDF-B016-F36A6D633661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DB2245-C299-4FE7-8153-29AD504B01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ransition>
    <p:checker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457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4579" name="Picture 4" descr="Шаблон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00013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 descr="Шаблон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00013"/>
            <a:ext cx="9144000" cy="68580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4581" name="TextBox 12"/>
          <p:cNvSpPr txBox="1">
            <a:spLocks noChangeArrowheads="1"/>
          </p:cNvSpPr>
          <p:nvPr/>
        </p:nvSpPr>
        <p:spPr bwMode="auto">
          <a:xfrm>
            <a:off x="5508625" y="24923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2458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43608" y="981075"/>
            <a:ext cx="7344742" cy="234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3" name="Подзаголовок 2"/>
          <p:cNvSpPr txBox="1">
            <a:spLocks/>
          </p:cNvSpPr>
          <p:nvPr/>
        </p:nvSpPr>
        <p:spPr bwMode="auto">
          <a:xfrm>
            <a:off x="900113" y="4005263"/>
            <a:ext cx="720090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ru-RU" sz="3200" b="1">
              <a:cs typeface="Times New Roman" pitchFamily="18" charset="0"/>
            </a:endParaRPr>
          </a:p>
        </p:txBody>
      </p:sp>
      <p:pic>
        <p:nvPicPr>
          <p:cNvPr id="24584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648" y="3789363"/>
            <a:ext cx="6767215" cy="1727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560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5603" name="Picture 4" descr="Шаблон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00013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 descr="Шаблон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00013"/>
            <a:ext cx="9144000" cy="68580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5605" name="TextBox 12"/>
          <p:cNvSpPr txBox="1">
            <a:spLocks noChangeArrowheads="1"/>
          </p:cNvSpPr>
          <p:nvPr/>
        </p:nvSpPr>
        <p:spPr bwMode="auto">
          <a:xfrm>
            <a:off x="5508625" y="24923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5606" name="Заголовок 1"/>
          <p:cNvSpPr txBox="1">
            <a:spLocks/>
          </p:cNvSpPr>
          <p:nvPr/>
        </p:nvSpPr>
        <p:spPr bwMode="auto">
          <a:xfrm>
            <a:off x="539552" y="251311"/>
            <a:ext cx="8496944" cy="596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ru-RU" sz="2600" dirty="0">
                <a:cs typeface="Times New Roman" pitchFamily="18" charset="0"/>
              </a:rPr>
              <a:t>    </a:t>
            </a:r>
            <a:r>
              <a:rPr lang="ru-RU" sz="2600" dirty="0" smtClean="0">
                <a:cs typeface="Times New Roman" pitchFamily="18" charset="0"/>
              </a:rPr>
              <a:t> </a:t>
            </a:r>
          </a:p>
          <a:p>
            <a:pPr algn="just"/>
            <a:r>
              <a:rPr lang="ru-RU" sz="2200" dirty="0" smtClean="0">
                <a:cs typeface="Times New Roman" pitchFamily="18" charset="0"/>
              </a:rPr>
              <a:t>         </a:t>
            </a:r>
            <a:r>
              <a:rPr lang="ru-RU" sz="2000" dirty="0" smtClean="0">
                <a:cs typeface="Times New Roman" pitchFamily="18" charset="0"/>
              </a:rPr>
              <a:t>Государственным банком развития </a:t>
            </a:r>
            <a:r>
              <a:rPr lang="ru-RU" sz="2000" dirty="0">
                <a:cs typeface="Times New Roman" pitchFamily="18" charset="0"/>
              </a:rPr>
              <a:t>Китая </a:t>
            </a:r>
            <a:r>
              <a:rPr lang="ru-RU" sz="2000" dirty="0" smtClean="0">
                <a:cs typeface="Times New Roman" pitchFamily="18" charset="0"/>
              </a:rPr>
              <a:t>(далее – ГБРК) в целях </a:t>
            </a:r>
            <a:r>
              <a:rPr lang="ru-RU" sz="2000" dirty="0">
                <a:cs typeface="Times New Roman" pitchFamily="18" charset="0"/>
              </a:rPr>
              <a:t>финансирования белорусско-китайских инвестиционных </a:t>
            </a:r>
            <a:r>
              <a:rPr lang="ru-RU" sz="2000" dirty="0" smtClean="0">
                <a:cs typeface="Times New Roman" pitchFamily="18" charset="0"/>
              </a:rPr>
              <a:t>проектов              ОАО «АСБ </a:t>
            </a:r>
            <a:r>
              <a:rPr lang="ru-RU" sz="2000" dirty="0">
                <a:cs typeface="Times New Roman" pitchFamily="18" charset="0"/>
              </a:rPr>
              <a:t>Беларусбанк</a:t>
            </a:r>
            <a:r>
              <a:rPr lang="ru-RU" sz="2000" dirty="0" smtClean="0">
                <a:cs typeface="Times New Roman" pitchFamily="18" charset="0"/>
              </a:rPr>
              <a:t>» открыта кредитная линия в сумме 300 млн. долларов США.</a:t>
            </a:r>
          </a:p>
          <a:p>
            <a:pPr algn="just"/>
            <a:endParaRPr lang="ru-RU" sz="2000" dirty="0">
              <a:cs typeface="Times New Roman" pitchFamily="18" charset="0"/>
            </a:endParaRPr>
          </a:p>
          <a:p>
            <a:r>
              <a:rPr lang="ru-RU" sz="2000" b="1" dirty="0" smtClean="0"/>
              <a:t>Преимущества кредитной линии:</a:t>
            </a:r>
            <a:endParaRPr lang="ru-RU" sz="2000" dirty="0"/>
          </a:p>
          <a:p>
            <a:r>
              <a:rPr lang="ru-RU" sz="2000" dirty="0"/>
              <a:t>- </a:t>
            </a:r>
            <a:r>
              <a:rPr lang="ru-RU" sz="2000" dirty="0" smtClean="0"/>
              <a:t>льготная </a:t>
            </a:r>
            <a:r>
              <a:rPr lang="ru-RU" sz="2000" dirty="0"/>
              <a:t>процентная ставка;</a:t>
            </a:r>
          </a:p>
          <a:p>
            <a:r>
              <a:rPr lang="ru-RU" sz="2000" dirty="0" smtClean="0"/>
              <a:t>- длительный период пользования кредитными средствами;</a:t>
            </a:r>
          </a:p>
          <a:p>
            <a:r>
              <a:rPr lang="ru-RU" sz="2000" dirty="0" smtClean="0"/>
              <a:t>- отсрочка </a:t>
            </a:r>
            <a:r>
              <a:rPr lang="ru-RU" sz="2000" dirty="0"/>
              <a:t>по погашению кредита до 5 </a:t>
            </a:r>
            <a:r>
              <a:rPr lang="ru-RU" sz="2000" dirty="0" smtClean="0"/>
              <a:t>лет;</a:t>
            </a:r>
            <a:endParaRPr lang="ru-RU" sz="2000" dirty="0"/>
          </a:p>
          <a:p>
            <a:pPr algn="just"/>
            <a:r>
              <a:rPr lang="ru-RU" sz="2000" dirty="0" smtClean="0"/>
              <a:t>- кредитование </a:t>
            </a:r>
            <a:r>
              <a:rPr lang="ru-RU" sz="2000" dirty="0"/>
              <a:t>предприятий различных отраслей экономики вне зависимости от масштаба деятельности и формы собственности;</a:t>
            </a:r>
          </a:p>
          <a:p>
            <a:pPr algn="just"/>
            <a:r>
              <a:rPr lang="ru-RU" sz="2000" dirty="0"/>
              <a:t>- возможность привлечения долгосрочного финансирования без страхового покрытия </a:t>
            </a:r>
            <a:r>
              <a:rPr lang="ru-RU" sz="2000" dirty="0" smtClean="0"/>
              <a:t>АСЭК </a:t>
            </a:r>
            <a:r>
              <a:rPr lang="ru-RU" sz="2000" dirty="0"/>
              <a:t>КНР.</a:t>
            </a:r>
          </a:p>
          <a:p>
            <a:pPr algn="just"/>
            <a:endParaRPr lang="ru-RU" sz="2000" dirty="0" smtClean="0">
              <a:cs typeface="Times New Roman" pitchFamily="18" charset="0"/>
            </a:endParaRPr>
          </a:p>
          <a:p>
            <a:pPr algn="just"/>
            <a:endParaRPr lang="ru-RU" sz="2600" b="1" dirty="0">
              <a:cs typeface="Times New Roman" pitchFamily="18" charset="0"/>
            </a:endParaRPr>
          </a:p>
          <a:p>
            <a:pPr algn="just"/>
            <a:endParaRPr lang="ru-RU" sz="2600" b="1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662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6627" name="Picture 4" descr="Шаблон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00013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 descr="Шаблон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52536" y="-87437"/>
            <a:ext cx="9144000" cy="68580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6629" name="TextBox 12"/>
          <p:cNvSpPr txBox="1">
            <a:spLocks noChangeArrowheads="1"/>
          </p:cNvSpPr>
          <p:nvPr/>
        </p:nvSpPr>
        <p:spPr bwMode="auto">
          <a:xfrm>
            <a:off x="5508625" y="24923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95288" y="274638"/>
            <a:ext cx="8424862" cy="6034087"/>
          </a:xfrm>
          <a:prstGeom prst="rect">
            <a:avLst/>
          </a:prstGeom>
        </p:spPr>
        <p:txBody>
          <a:bodyPr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Требования к инвестиционным проектам:</a:t>
            </a:r>
          </a:p>
          <a:p>
            <a:pPr algn="l">
              <a:defRPr/>
            </a:pPr>
            <a:endParaRPr lang="ru-RU" sz="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Tx/>
              <a:buChar char="-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эффективность и окупаемость;</a:t>
            </a:r>
          </a:p>
          <a:p>
            <a:pPr marL="342900" indent="-342900" algn="l">
              <a:buFontTx/>
              <a:buChar char="-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наличие контракта с резидентом КНР на поставку оборудования (выполнение работ, оказание услуг);</a:t>
            </a:r>
          </a:p>
          <a:p>
            <a:pPr marL="342900" indent="-342900" algn="l">
              <a:buFontTx/>
              <a:buChar char="-"/>
              <a:defRPr/>
            </a:pPr>
            <a:r>
              <a:rPr lang="ru-RU" sz="2200" u="sng" dirty="0" smtClean="0">
                <a:latin typeface="Times New Roman" pitchFamily="18" charset="0"/>
                <a:cs typeface="Times New Roman" pitchFamily="18" charset="0"/>
              </a:rPr>
              <a:t>предпочтительная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доля китайской составляющей - 50% от стоимости проекта (по согласованию с ГБРК возможно менее 50%).</a:t>
            </a:r>
          </a:p>
          <a:p>
            <a:pPr marL="342900" indent="-342900" algn="l">
              <a:buFontTx/>
              <a:buChar char="-"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Условия финансирования инвестиционных проектов:</a:t>
            </a:r>
          </a:p>
          <a:p>
            <a:pPr marL="342900" indent="-342900" algn="l">
              <a:buFontTx/>
              <a:buChar char="-"/>
              <a:defRPr/>
            </a:pPr>
            <a:endParaRPr lang="ru-RU" sz="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финансируется не более 85% стоимости внешнеторгового контракта; </a:t>
            </a:r>
          </a:p>
          <a:p>
            <a:pPr algn="l">
              <a:defRPr/>
            </a:pPr>
            <a:endParaRPr lang="ru-RU" sz="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отдельных 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случаях за счет ресурсов ГБРК может быть  оплачено до 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% стоимости контракта - при 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условии, что заявителем в рамках инвестиционного проекта обеспечено участие собственными средствами в размере 15% от стоимости 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проекта.</a:t>
            </a:r>
          </a:p>
          <a:p>
            <a:pPr algn="l">
              <a:defRPr/>
            </a:pP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период кредитования - до 15 лет;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процентная ставка за пользование кредитом –6 мес.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Libor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п.п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.;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 комиссии иностранного банка, подлежащие возмещению кредитополучателем:    </a:t>
            </a:r>
          </a:p>
          <a:p>
            <a:pPr algn="l"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комиссия за управление – 0,8% разово от суммы кредита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комиссия за обязательство - 0,4% годовых от неосвоенной суммы кредита.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Эффективная процентная ставка для кредитополучателя –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порядка 6,9% годовых.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765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7651" name="Picture 4" descr="Шаблон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00013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 descr="Шаблон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00013"/>
            <a:ext cx="9144000" cy="68580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7653" name="TextBox 12"/>
          <p:cNvSpPr txBox="1">
            <a:spLocks noChangeArrowheads="1"/>
          </p:cNvSpPr>
          <p:nvPr/>
        </p:nvSpPr>
        <p:spPr bwMode="auto">
          <a:xfrm>
            <a:off x="5508625" y="24923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7654" name="Заголовок 1"/>
          <p:cNvSpPr txBox="1">
            <a:spLocks/>
          </p:cNvSpPr>
          <p:nvPr/>
        </p:nvSpPr>
        <p:spPr bwMode="auto">
          <a:xfrm>
            <a:off x="684213" y="5492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 smtClean="0">
                <a:cs typeface="Times New Roman" pitchFamily="18" charset="0"/>
              </a:rPr>
              <a:t>Кредитование субъектов малого и среднего бизнеса</a:t>
            </a:r>
            <a:endParaRPr lang="ru-RU" sz="2000" b="1" dirty="0">
              <a:cs typeface="Times New Roman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467545" y="1772816"/>
            <a:ext cx="8352928" cy="43924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соответствии с Законом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Республики Беларусь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от 01.07.2010 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148-З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1) к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субъектам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малого предпринимательства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относятся:</a:t>
            </a:r>
          </a:p>
          <a:p>
            <a:pPr>
              <a:spcBef>
                <a:spcPts val="0"/>
              </a:spcBef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индивидуальные предприниматели, зарегистрированные в Республике Беларусь;</a:t>
            </a:r>
          </a:p>
          <a:p>
            <a:pPr>
              <a:spcBef>
                <a:spcPts val="0"/>
              </a:spcBef>
            </a:pP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микроорганизации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- зарегистрированные в Республике Беларусь коммерческие организации со средней численностью работников за календарный год до 15 человек включительно;</a:t>
            </a:r>
          </a:p>
          <a:p>
            <a:pPr>
              <a:spcBef>
                <a:spcPts val="0"/>
              </a:spcBef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малые организации - зарегистрированные в Республике Беларусь коммерческие организации со средней численностью работников за календарный год от 16 до 100 человек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включительно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spcBef>
                <a:spcPts val="0"/>
              </a:spcBef>
            </a:pPr>
            <a:endParaRPr lang="ru-RU" sz="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2) к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субъектам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среднего предпринимательства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относятся зарегистрированные в Республике Беларусь коммерческие организации со средней численностью работников за календарный год от 101 до 250 человек включительно.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765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7651" name="Picture 4" descr="Шаблон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00013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 descr="Шаблон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00013"/>
            <a:ext cx="9144000" cy="68580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7653" name="TextBox 12"/>
          <p:cNvSpPr txBox="1">
            <a:spLocks noChangeArrowheads="1"/>
          </p:cNvSpPr>
          <p:nvPr/>
        </p:nvSpPr>
        <p:spPr bwMode="auto">
          <a:xfrm>
            <a:off x="5508625" y="24923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7654" name="Заголовок 1"/>
          <p:cNvSpPr txBox="1">
            <a:spLocks/>
          </p:cNvSpPr>
          <p:nvPr/>
        </p:nvSpPr>
        <p:spPr bwMode="auto">
          <a:xfrm>
            <a:off x="684213" y="5492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 smtClean="0">
                <a:cs typeface="Times New Roman" pitchFamily="18" charset="0"/>
              </a:rPr>
              <a:t>Кредитование субъектов малого и среднего бизнеса</a:t>
            </a:r>
            <a:endParaRPr lang="ru-RU" sz="2000" b="1" dirty="0">
              <a:cs typeface="Times New Roman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467545" y="1772816"/>
            <a:ext cx="8352928" cy="43924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Из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средств кредитной линии в 300 млн. долларов США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выделена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линия в размере 50 млн. долларов США для финансирования проектов МСБ, в отношении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которой: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применяется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пакетный метод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рассмотрения проектов, что позволяет финансировать проекты с любыми суммами потребности в кредитах;  </a:t>
            </a:r>
          </a:p>
          <a:p>
            <a:pPr algn="just">
              <a:spcBef>
                <a:spcPts val="0"/>
              </a:spcBef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  Минимальная сумма кредита по проекту МСБ, определенная ГБРК, составляет 300 тыс.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USD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. Пакетный принцип предполагает возможность формирования банком «пакета» проектов, заявленная сумма потребности в кредитах по которым в сумме составит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300 тыс.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USD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500" i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окращено время одобрения проектов китайским банком – до 1 месяца.</a:t>
            </a:r>
          </a:p>
          <a:p>
            <a:pPr>
              <a:spcBef>
                <a:spcPts val="0"/>
              </a:spcBef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По проектам субъектов хозяйствования, не относящимся к категории МСБ в соответствии с законодательством Республики Беларусь, срок одобрения проектов составляет до 2-х месяцев, а минимальная сумма кредита – 1 млн.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USD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(также применим пакетный метод).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68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765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7651" name="Picture 4" descr="Шаблон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00013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 descr="Шаблон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00013"/>
            <a:ext cx="9144000" cy="68580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7653" name="TextBox 12"/>
          <p:cNvSpPr txBox="1">
            <a:spLocks noChangeArrowheads="1"/>
          </p:cNvSpPr>
          <p:nvPr/>
        </p:nvSpPr>
        <p:spPr bwMode="auto">
          <a:xfrm>
            <a:off x="5508625" y="24923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7654" name="Заголовок 1"/>
          <p:cNvSpPr txBox="1">
            <a:spLocks/>
          </p:cNvSpPr>
          <p:nvPr/>
        </p:nvSpPr>
        <p:spPr bwMode="auto">
          <a:xfrm>
            <a:off x="684213" y="5492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>
                <a:cs typeface="Times New Roman" pitchFamily="18" charset="0"/>
              </a:rPr>
              <a:t>Дополнительные условия организации финансирования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684213" y="1772816"/>
            <a:ext cx="7920037" cy="43924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Принятие ОАО «АСБ Беларусбанк» решения о кредитовании принимается по результатам рассмотрения бизнес-плана инвестиционного проекта или технико-экономического обоснования.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Требуется предоставление банку обеспечения исполнения обязательств по кредиту.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Все инвестиционные проекты подлежат согласованию с Государственным банком развития Китая.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Резидентам КНР, выступающим в качестве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поставщиков 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подрячиков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 инвестиционным проектам, необходимо открыть в Государственном банке развития Китая счет в долларах США и юанях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данное требование не распространяется на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инвестиционные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проекты, реализуемые субъектами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МСБ).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pitchFamily="34" charset="0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82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8675" name="Picture 4" descr="Шаблон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2484438" y="2420938"/>
            <a:ext cx="4572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3F6D19"/>
                </a:solidFill>
              </a:rPr>
              <a:t>      СПАСИБО </a:t>
            </a:r>
          </a:p>
          <a:p>
            <a:r>
              <a:rPr lang="ru-RU" sz="4000" b="1">
                <a:solidFill>
                  <a:srgbClr val="3F6D19"/>
                </a:solidFill>
              </a:rPr>
              <a:t>ЗА ВНИМАНИЕ!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7355</TotalTime>
  <Words>299</Words>
  <Application>Microsoft Office PowerPoint</Application>
  <PresentationFormat>Экран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Выполнение Мероприятий по реализации Комплексной программы развития корпоративного бизнеса в ОАО «АСБ Беларусбанк» на 2012 год.</dc:title>
  <dc:creator>Admin</dc:creator>
  <cp:lastModifiedBy>Петрачкова Мария Михайловна</cp:lastModifiedBy>
  <cp:revision>544</cp:revision>
  <cp:lastPrinted>2015-12-11T11:04:47Z</cp:lastPrinted>
  <dcterms:created xsi:type="dcterms:W3CDTF">2012-05-25T18:02:14Z</dcterms:created>
  <dcterms:modified xsi:type="dcterms:W3CDTF">2015-12-11T11:12:22Z</dcterms:modified>
</cp:coreProperties>
</file>